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nter Light"/>
      <p:regular r:id="rId22"/>
      <p:bold r:id="rId23"/>
    </p:embeddedFont>
    <p:embeddedFont>
      <p:font typeface="Inter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Light-regular.fntdata"/><Relationship Id="rId21" Type="http://schemas.openxmlformats.org/officeDocument/2006/relationships/slide" Target="slides/slide15.xml"/><Relationship Id="rId24" Type="http://schemas.openxmlformats.org/officeDocument/2006/relationships/font" Target="fonts/Inter-regular.fntdata"/><Relationship Id="rId23" Type="http://schemas.openxmlformats.org/officeDocument/2006/relationships/font" Target="fonts/Inter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Inter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Jose</a:t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affad3fee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339" name="Google Shape;339;g2baffad3fee_1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ce8e1a6d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347" name="Google Shape;347;g2bce8e1a6d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281e86c5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Ishrat</a:t>
            </a:r>
            <a:endParaRPr/>
          </a:p>
        </p:txBody>
      </p:sp>
      <p:sp>
        <p:nvSpPr>
          <p:cNvPr id="354" name="Google Shape;354;g2b281e86c53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d03e01d0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bd03e01d0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we have started analyzing the network and this graph is an example of us trying to establish if there is any correlation between the duration of a movie and its release year - ISHRAT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ce8e1a6d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2bce8e1a6d0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ce8e1a6d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2bce8e1a6d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a8911e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158" name="Google Shape;158;g2b9a8911e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220" name="Google Shape;2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c36e07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282" name="Google Shape;282;g2bc36e0702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8dab877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Simrat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Removed all the TV shows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Removed the description column, show_id, country fields as these were unnecessary for our analysis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also removed some of the movies with insufficient information, such as missing director or actor fields.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2b8dab8779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ce8e1a6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303" name="Google Shape;303;g2bce8e1a6d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ce8e1a6d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311" name="Google Shape;311;g2bce8e1a6d0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affad3f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Simrat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used color to differentiate between different nodes, movies are represented by orange, actors by </a:t>
            </a:r>
            <a:r>
              <a:rPr lang="en"/>
              <a:t>violet</a:t>
            </a:r>
            <a:r>
              <a:rPr lang="en"/>
              <a:t> color and directors with green color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also used the size of a node to represent its degree, which in our case represent higher </a:t>
            </a:r>
            <a:r>
              <a:rPr lang="en"/>
              <a:t>collaboration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18" name="Google Shape;318;g2baffad3fe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affad3fe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Simrat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Majority of the nodes are clustered in the center of the graph on the right hand side.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Majority of the movies were either from Hollywood or Bollywood, which gets clustered in the center.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There were certain movies with degree 1, that is these movies had director and cast of the same person, this resulted in a disconnected nodes in the graph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Example: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Panoptic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2baffad3fee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599126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>
            <p:ph idx="3" type="pic"/>
          </p:nvPr>
        </p:nvSpPr>
        <p:spPr>
          <a:xfrm>
            <a:off x="8020119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>
            <p:ph idx="4" type="pic"/>
          </p:nvPr>
        </p:nvSpPr>
        <p:spPr>
          <a:xfrm>
            <a:off x="396240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/>
          <p:nvPr>
            <p:ph idx="5" type="pic"/>
          </p:nvPr>
        </p:nvSpPr>
        <p:spPr>
          <a:xfrm>
            <a:off x="599126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"/>
          <p:cNvSpPr/>
          <p:nvPr>
            <p:ph idx="6" type="pic"/>
          </p:nvPr>
        </p:nvSpPr>
        <p:spPr>
          <a:xfrm>
            <a:off x="8020119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/>
          <p:nvPr>
            <p:ph idx="7" type="pic"/>
          </p:nvPr>
        </p:nvSpPr>
        <p:spPr>
          <a:xfrm>
            <a:off x="396240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>
            <p:ph idx="8" type="pic"/>
          </p:nvPr>
        </p:nvSpPr>
        <p:spPr>
          <a:xfrm>
            <a:off x="599126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/>
          <p:nvPr>
            <p:ph idx="9" type="pic"/>
          </p:nvPr>
        </p:nvSpPr>
        <p:spPr>
          <a:xfrm>
            <a:off x="8020119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"/>
          <p:cNvSpPr/>
          <p:nvPr>
            <p:ph idx="13" type="pic"/>
          </p:nvPr>
        </p:nvSpPr>
        <p:spPr>
          <a:xfrm>
            <a:off x="396240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idx="2" type="pic"/>
          </p:nvPr>
        </p:nvSpPr>
        <p:spPr>
          <a:xfrm>
            <a:off x="1182847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3577511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>
            <p:ph idx="4" type="pic"/>
          </p:nvPr>
        </p:nvSpPr>
        <p:spPr>
          <a:xfrm>
            <a:off x="5972175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"/>
          <p:cNvSpPr/>
          <p:nvPr>
            <p:ph idx="5" type="pic"/>
          </p:nvPr>
        </p:nvSpPr>
        <p:spPr>
          <a:xfrm>
            <a:off x="8366839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>
            <p:ph idx="2" type="pic"/>
          </p:nvPr>
        </p:nvSpPr>
        <p:spPr>
          <a:xfrm>
            <a:off x="1182847" y="1783045"/>
            <a:ext cx="1989000" cy="2751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7"/>
          <p:cNvSpPr/>
          <p:nvPr>
            <p:ph idx="3" type="pic"/>
          </p:nvPr>
        </p:nvSpPr>
        <p:spPr>
          <a:xfrm>
            <a:off x="3577511" y="1783045"/>
            <a:ext cx="1989000" cy="27513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7"/>
          <p:cNvSpPr/>
          <p:nvPr>
            <p:ph idx="4" type="pic"/>
          </p:nvPr>
        </p:nvSpPr>
        <p:spPr>
          <a:xfrm>
            <a:off x="5972175" y="1783045"/>
            <a:ext cx="1989000" cy="27513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7"/>
          <p:cNvSpPr/>
          <p:nvPr>
            <p:ph idx="5" type="pic"/>
          </p:nvPr>
        </p:nvSpPr>
        <p:spPr>
          <a:xfrm>
            <a:off x="8366839" y="1783045"/>
            <a:ext cx="1989000" cy="275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648407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/>
          <p:nvPr>
            <p:ph idx="3" type="pic"/>
          </p:nvPr>
        </p:nvSpPr>
        <p:spPr>
          <a:xfrm>
            <a:off x="4933953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4" type="pic"/>
          </p:nvPr>
        </p:nvSpPr>
        <p:spPr>
          <a:xfrm>
            <a:off x="648407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5" type="pic"/>
          </p:nvPr>
        </p:nvSpPr>
        <p:spPr>
          <a:xfrm>
            <a:off x="4933953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>
            <p:ph idx="2" type="pic"/>
          </p:nvPr>
        </p:nvSpPr>
        <p:spPr>
          <a:xfrm>
            <a:off x="1904194" y="1340123"/>
            <a:ext cx="1679272" cy="1041862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/>
          <p:nvPr>
            <p:ph idx="3" type="pic"/>
          </p:nvPr>
        </p:nvSpPr>
        <p:spPr>
          <a:xfrm>
            <a:off x="4953952" y="1340122"/>
            <a:ext cx="1675782" cy="1039668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4" type="pic"/>
          </p:nvPr>
        </p:nvSpPr>
        <p:spPr>
          <a:xfrm>
            <a:off x="686973" y="2516170"/>
            <a:ext cx="1687923" cy="1036144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5" type="pic"/>
          </p:nvPr>
        </p:nvSpPr>
        <p:spPr>
          <a:xfrm>
            <a:off x="6167106" y="2512627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6" type="pic"/>
          </p:nvPr>
        </p:nvSpPr>
        <p:spPr>
          <a:xfrm>
            <a:off x="6783607" y="3689833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/>
          <p:nvPr>
            <p:ph idx="7" type="pic"/>
          </p:nvPr>
        </p:nvSpPr>
        <p:spPr>
          <a:xfrm>
            <a:off x="3124853" y="3691669"/>
            <a:ext cx="1691313" cy="103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>
            <p:ph idx="2" type="pic"/>
          </p:nvPr>
        </p:nvSpPr>
        <p:spPr>
          <a:xfrm>
            <a:off x="2809873" y="-216352"/>
            <a:ext cx="6543678" cy="5584032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/>
          <p:nvPr>
            <p:ph idx="3" type="pic"/>
          </p:nvPr>
        </p:nvSpPr>
        <p:spPr>
          <a:xfrm>
            <a:off x="661931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/>
          <p:nvPr>
            <p:ph idx="4" type="pic"/>
          </p:nvPr>
        </p:nvSpPr>
        <p:spPr>
          <a:xfrm>
            <a:off x="2636188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/>
          <p:nvPr>
            <p:ph idx="5" type="pic"/>
          </p:nvPr>
        </p:nvSpPr>
        <p:spPr>
          <a:xfrm>
            <a:off x="4610447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"/>
          <p:cNvSpPr/>
          <p:nvPr>
            <p:ph idx="6" type="pic"/>
          </p:nvPr>
        </p:nvSpPr>
        <p:spPr>
          <a:xfrm>
            <a:off x="6584705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/>
          <p:nvPr>
            <p:ph idx="7" type="pic"/>
          </p:nvPr>
        </p:nvSpPr>
        <p:spPr>
          <a:xfrm>
            <a:off x="8558962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22.jpg"/><Relationship Id="rId7" Type="http://schemas.openxmlformats.org/officeDocument/2006/relationships/image" Target="../media/image17.jpg"/><Relationship Id="rId8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17.jpg"/><Relationship Id="rId1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aggle.com/datasets/shivamb/netflix-shows/data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7.jpg"/><Relationship Id="rId5" Type="http://schemas.openxmlformats.org/officeDocument/2006/relationships/image" Target="../media/image16.jpg"/><Relationship Id="rId6" Type="http://schemas.openxmlformats.org/officeDocument/2006/relationships/image" Target="../media/image20.jpg"/><Relationship Id="rId7" Type="http://schemas.openxmlformats.org/officeDocument/2006/relationships/image" Target="../media/image15.jpg"/><Relationship Id="rId8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shivamb/netflix-shows/data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aplesoft.com/support/help/maple/view.aspx?path=Formats%2FGEX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8"/>
          <p:cNvGrpSpPr/>
          <p:nvPr/>
        </p:nvGrpSpPr>
        <p:grpSpPr>
          <a:xfrm>
            <a:off x="2305706" y="1811889"/>
            <a:ext cx="4532596" cy="1519702"/>
            <a:chOff x="3283107" y="2671620"/>
            <a:chExt cx="5622870" cy="1513045"/>
          </a:xfrm>
        </p:grpSpPr>
        <p:sp>
          <p:nvSpPr>
            <p:cNvPr id="145" name="Google Shape;145;p28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4281328" y="2671767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28"/>
          <p:cNvSpPr txBox="1"/>
          <p:nvPr/>
        </p:nvSpPr>
        <p:spPr>
          <a:xfrm>
            <a:off x="3208650" y="1176175"/>
            <a:ext cx="2726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network analysis of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5726700" y="4777500"/>
            <a:ext cx="341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2890750" y="3477725"/>
            <a:ext cx="350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Actors/Directors and Movies</a:t>
            </a:r>
            <a:endParaRPr b="0" i="0" sz="3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5456725" y="4127625"/>
            <a:ext cx="36348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Simrat Benipal, Jose Perales, Ishrat Naba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# 11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II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/>
        </p:nvSpPr>
        <p:spPr>
          <a:xfrm>
            <a:off x="598885" y="324824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Degree Distr</a:t>
            </a: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ibution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654900" y="763425"/>
            <a:ext cx="78342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●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Minimum degree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--&gt;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1, Maximum degree:  50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●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Average degree --&gt; 2.82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●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Nodes with degree less than 10 are very common.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●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Nodes with higher degree, like 30-50, are rare.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5" y="2049325"/>
            <a:ext cx="4090076" cy="27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575" y="2049325"/>
            <a:ext cx="3898379" cy="2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/>
        </p:nvSpPr>
        <p:spPr>
          <a:xfrm>
            <a:off x="598885" y="324824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Null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654900" y="763425"/>
            <a:ext cx="783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Compared to our graph, this null model: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●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Has less clusters/preferential attachment, likely due to the randomness of the Erdos-renyi model (tendency to have less attachment)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75" y="1912100"/>
            <a:ext cx="4711100" cy="3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475650" y="458675"/>
            <a:ext cx="409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i="0" lang="en" sz="2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587776" y="1259736"/>
            <a:ext cx="2687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398825" y="1143000"/>
            <a:ext cx="56460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Which TV Ratings, categories, and movie lengths are most prevalent in Netflix?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Is there a correlation between the duration of a movie, its TV Rating, and its release year?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Does Netflix have a preference for newer movies as compared to older ones?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Number of Movies per category (i.e. drama, action)?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Are there key people acting as a bridge between different clusters of actors/directors?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Do some directors have a preference for longer movies or for a certain TV Rating?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A group of people walking&#10;&#10;Description automatically generated with medium confidence" id="359" name="Google Shape;359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28" r="729" t="0"/>
          <a:stretch/>
        </p:blipFill>
        <p:spPr>
          <a:xfrm>
            <a:off x="6220102" y="774925"/>
            <a:ext cx="1279800" cy="987600"/>
          </a:xfrm>
          <a:prstGeom prst="roundRect">
            <a:avLst>
              <a:gd fmla="val 12361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  <p:pic>
        <p:nvPicPr>
          <p:cNvPr descr="A picture containing logo&#10;&#10;Description automatically generated" id="360" name="Google Shape;360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372" l="0" r="0" t="2362"/>
          <a:stretch/>
        </p:blipFill>
        <p:spPr>
          <a:xfrm>
            <a:off x="7734504" y="774925"/>
            <a:ext cx="1279800" cy="987600"/>
          </a:xfrm>
          <a:prstGeom prst="roundRect">
            <a:avLst>
              <a:gd fmla="val 12151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  <p:pic>
        <p:nvPicPr>
          <p:cNvPr descr="Text&#10;&#10;Description automatically generated" id="361" name="Google Shape;361;p39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728" r="729" t="0"/>
          <a:stretch/>
        </p:blipFill>
        <p:spPr>
          <a:xfrm>
            <a:off x="6220102" y="2093358"/>
            <a:ext cx="1279800" cy="987600"/>
          </a:xfrm>
          <a:prstGeom prst="roundRect">
            <a:avLst>
              <a:gd fmla="val 10408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  <p:pic>
        <p:nvPicPr>
          <p:cNvPr descr="A group of people in a field&#10;&#10;Description automatically generated with low confidence" id="362" name="Google Shape;362;p39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0" l="3814" r="3822" t="0"/>
          <a:stretch/>
        </p:blipFill>
        <p:spPr>
          <a:xfrm>
            <a:off x="7734504" y="2093358"/>
            <a:ext cx="1279800" cy="987600"/>
          </a:xfrm>
          <a:prstGeom prst="roundRect">
            <a:avLst>
              <a:gd fmla="val 10849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  <p:pic>
        <p:nvPicPr>
          <p:cNvPr descr="A picture containing text, water, outdoor&#10;&#10;Description automatically generated" id="363" name="Google Shape;363;p39"/>
          <p:cNvPicPr preferRelativeResize="0"/>
          <p:nvPr>
            <p:ph idx="8" type="pic"/>
          </p:nvPr>
        </p:nvPicPr>
        <p:blipFill rotWithShape="1">
          <a:blip r:embed="rId7">
            <a:alphaModFix/>
          </a:blip>
          <a:srcRect b="2243" l="0" r="0" t="2253"/>
          <a:stretch/>
        </p:blipFill>
        <p:spPr>
          <a:xfrm>
            <a:off x="6220102" y="3411792"/>
            <a:ext cx="1279800" cy="987600"/>
          </a:xfrm>
          <a:prstGeom prst="roundRect">
            <a:avLst>
              <a:gd fmla="val 11059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  <p:pic>
        <p:nvPicPr>
          <p:cNvPr descr="A person wearing sunglasses and a suit&#10;&#10;Description automatically generated with medium confidence" id="364" name="Google Shape;364;p39"/>
          <p:cNvPicPr preferRelativeResize="0"/>
          <p:nvPr>
            <p:ph idx="9" type="pic"/>
          </p:nvPr>
        </p:nvPicPr>
        <p:blipFill rotWithShape="1">
          <a:blip r:embed="rId8">
            <a:alphaModFix/>
          </a:blip>
          <a:srcRect b="7096" l="0" r="0" t="7096"/>
          <a:stretch/>
        </p:blipFill>
        <p:spPr>
          <a:xfrm>
            <a:off x="7734504" y="3411792"/>
            <a:ext cx="1279800" cy="987600"/>
          </a:xfrm>
          <a:prstGeom prst="roundRect">
            <a:avLst>
              <a:gd fmla="val 9547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63" y="538838"/>
            <a:ext cx="6220874" cy="40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1"/>
          <p:cNvGrpSpPr/>
          <p:nvPr/>
        </p:nvGrpSpPr>
        <p:grpSpPr>
          <a:xfrm>
            <a:off x="2971894" y="2051654"/>
            <a:ext cx="3200566" cy="966717"/>
            <a:chOff x="3262471" y="3795965"/>
            <a:chExt cx="5672750" cy="1713430"/>
          </a:xfrm>
        </p:grpSpPr>
        <p:sp>
          <p:nvSpPr>
            <p:cNvPr id="375" name="Google Shape;375;p41"/>
            <p:cNvSpPr/>
            <p:nvPr/>
          </p:nvSpPr>
          <p:spPr>
            <a:xfrm>
              <a:off x="6182817" y="3811149"/>
              <a:ext cx="842201" cy="1513444"/>
            </a:xfrm>
            <a:custGeom>
              <a:rect b="b" l="l" r="r" t="t"/>
              <a:pathLst>
                <a:path extrusionOk="0" h="1513444" w="842201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4189789" y="3811979"/>
              <a:ext cx="836850" cy="1598380"/>
            </a:xfrm>
            <a:custGeom>
              <a:rect b="b" l="l" r="r" t="t"/>
              <a:pathLst>
                <a:path extrusionOk="0" h="1598380" w="83685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7206499" y="3811551"/>
              <a:ext cx="874580" cy="1605119"/>
            </a:xfrm>
            <a:custGeom>
              <a:rect b="b" l="l" r="r" t="t"/>
              <a:pathLst>
                <a:path extrusionOk="0" h="1605119" w="874580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5146488" y="3811325"/>
              <a:ext cx="919811" cy="1515269"/>
            </a:xfrm>
            <a:custGeom>
              <a:rect b="b" l="l" r="r" t="t"/>
              <a:pathLst>
                <a:path extrusionOk="0" h="1515269" w="919811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8144105" y="3795965"/>
              <a:ext cx="791116" cy="1713430"/>
            </a:xfrm>
            <a:custGeom>
              <a:rect b="b" l="l" r="r" t="t"/>
              <a:pathLst>
                <a:path extrusionOk="0" h="1713430" w="791116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3262471" y="3814082"/>
              <a:ext cx="818966" cy="1684929"/>
            </a:xfrm>
            <a:custGeom>
              <a:rect b="b" l="l" r="r" t="t"/>
              <a:pathLst>
                <a:path extrusionOk="0" h="1684929" w="818966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5468970" y="4075573"/>
              <a:ext cx="246263" cy="731707"/>
            </a:xfrm>
            <a:custGeom>
              <a:rect b="b" l="l" r="r" t="t"/>
              <a:pathLst>
                <a:path extrusionOk="0" h="731707" w="246263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/>
        </p:nvSpPr>
        <p:spPr>
          <a:xfrm>
            <a:off x="598872" y="1531075"/>
            <a:ext cx="246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31069" y="2091678"/>
            <a:ext cx="246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631076" y="2391675"/>
            <a:ext cx="30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Dataset: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1100" u="sng" cap="none" strike="noStrike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3"/>
              </a:rPr>
              <a:t>https://www.kaggle.com/datasets/shivamb/netflix-shows/data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A group of people walking&#10;&#10;Description automatically generated with medium confidence" id="389" name="Google Shape;389;p4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729" r="729" t="0"/>
          <a:stretch/>
        </p:blipFill>
        <p:spPr>
          <a:xfrm>
            <a:off x="5691071" y="774975"/>
            <a:ext cx="1503900" cy="979200"/>
          </a:xfrm>
          <a:prstGeom prst="roundRect">
            <a:avLst>
              <a:gd fmla="val 12361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A picture containing logo&#10;&#10;Description automatically generated" id="390" name="Google Shape;390;p42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2372" l="0" r="0" t="2362"/>
          <a:stretch/>
        </p:blipFill>
        <p:spPr>
          <a:xfrm>
            <a:off x="7470815" y="774975"/>
            <a:ext cx="1503900" cy="979200"/>
          </a:xfrm>
          <a:prstGeom prst="roundRect">
            <a:avLst>
              <a:gd fmla="val 12151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Text&#10;&#10;Description automatically generated with low confidence" id="391" name="Google Shape;391;p42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6024" r="6032" t="0"/>
          <a:stretch/>
        </p:blipFill>
        <p:spPr>
          <a:xfrm>
            <a:off x="3911325" y="2082151"/>
            <a:ext cx="1503900" cy="979200"/>
          </a:xfrm>
          <a:prstGeom prst="roundRect">
            <a:avLst>
              <a:gd fmla="val 11267" name="adj"/>
            </a:avLst>
          </a:prstGeom>
          <a:noFill/>
          <a:ln>
            <a:noFill/>
          </a:ln>
          <a:effectLst>
            <a:outerShdw blurRad="190500" sx="101000" rotWithShape="0" algn="t" dir="5400000" dist="88900" sy="101000">
              <a:srgbClr val="000000">
                <a:alpha val="80000"/>
              </a:srgbClr>
            </a:outerShdw>
          </a:effectLst>
        </p:spPr>
      </p:pic>
      <p:pic>
        <p:nvPicPr>
          <p:cNvPr descr="Text&#10;&#10;Description automatically generated" id="392" name="Google Shape;392;p42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0" l="729" r="729" t="0"/>
          <a:stretch/>
        </p:blipFill>
        <p:spPr>
          <a:xfrm>
            <a:off x="5691071" y="2082151"/>
            <a:ext cx="1503900" cy="979200"/>
          </a:xfrm>
          <a:prstGeom prst="roundRect">
            <a:avLst>
              <a:gd fmla="val 10408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A group of people in a field&#10;&#10;Description automatically generated with low confidence" id="393" name="Google Shape;393;p42"/>
          <p:cNvPicPr preferRelativeResize="0"/>
          <p:nvPr>
            <p:ph idx="6" type="pic"/>
          </p:nvPr>
        </p:nvPicPr>
        <p:blipFill rotWithShape="1">
          <a:blip r:embed="rId8">
            <a:alphaModFix/>
          </a:blip>
          <a:srcRect b="0" l="3814" r="3823" t="0"/>
          <a:stretch/>
        </p:blipFill>
        <p:spPr>
          <a:xfrm>
            <a:off x="7470815" y="2082151"/>
            <a:ext cx="1503900" cy="979200"/>
          </a:xfrm>
          <a:prstGeom prst="roundRect">
            <a:avLst>
              <a:gd fmla="val 10849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Graphical user interface, website&#10;&#10;Description automatically generated" id="394" name="Google Shape;394;p42"/>
          <p:cNvPicPr preferRelativeResize="0"/>
          <p:nvPr>
            <p:ph idx="7" type="pic"/>
          </p:nvPr>
        </p:nvPicPr>
        <p:blipFill rotWithShape="1">
          <a:blip r:embed="rId9">
            <a:alphaModFix/>
          </a:blip>
          <a:srcRect b="0" l="729" r="729" t="0"/>
          <a:stretch/>
        </p:blipFill>
        <p:spPr>
          <a:xfrm>
            <a:off x="3911325" y="3389326"/>
            <a:ext cx="1503900" cy="979200"/>
          </a:xfrm>
          <a:prstGeom prst="roundRect">
            <a:avLst>
              <a:gd fmla="val 10616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A picture containing text, water, outdoor&#10;&#10;Description automatically generated" id="395" name="Google Shape;395;p42"/>
          <p:cNvPicPr preferRelativeResize="0"/>
          <p:nvPr>
            <p:ph idx="8" type="pic"/>
          </p:nvPr>
        </p:nvPicPr>
        <p:blipFill rotWithShape="1">
          <a:blip r:embed="rId10">
            <a:alphaModFix/>
          </a:blip>
          <a:srcRect b="2244" l="0" r="0" t="2253"/>
          <a:stretch/>
        </p:blipFill>
        <p:spPr>
          <a:xfrm>
            <a:off x="5691071" y="3389326"/>
            <a:ext cx="1503900" cy="979200"/>
          </a:xfrm>
          <a:prstGeom prst="roundRect">
            <a:avLst>
              <a:gd fmla="val 11059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A person wearing sunglasses and a suit&#10;&#10;Description automatically generated with medium confidence" id="396" name="Google Shape;396;p42"/>
          <p:cNvPicPr preferRelativeResize="0"/>
          <p:nvPr>
            <p:ph idx="9" type="pic"/>
          </p:nvPr>
        </p:nvPicPr>
        <p:blipFill rotWithShape="1">
          <a:blip r:embed="rId11">
            <a:alphaModFix/>
          </a:blip>
          <a:srcRect b="7096" l="0" r="0" t="7096"/>
          <a:stretch/>
        </p:blipFill>
        <p:spPr>
          <a:xfrm>
            <a:off x="7470815" y="3389326"/>
            <a:ext cx="1503900" cy="979200"/>
          </a:xfrm>
          <a:prstGeom prst="roundRect">
            <a:avLst>
              <a:gd fmla="val 9547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  <p:pic>
        <p:nvPicPr>
          <p:cNvPr descr="A group of people on a stage&#10;&#10;Description automatically generated" id="397" name="Google Shape;397;p42"/>
          <p:cNvPicPr preferRelativeResize="0"/>
          <p:nvPr>
            <p:ph idx="13" type="pic"/>
          </p:nvPr>
        </p:nvPicPr>
        <p:blipFill rotWithShape="1">
          <a:blip r:embed="rId12">
            <a:alphaModFix/>
          </a:blip>
          <a:srcRect b="3540" l="0" r="0" t="3531"/>
          <a:stretch/>
        </p:blipFill>
        <p:spPr>
          <a:xfrm>
            <a:off x="3911325" y="774975"/>
            <a:ext cx="1503900" cy="979200"/>
          </a:xfrm>
          <a:prstGeom prst="roundRect">
            <a:avLst>
              <a:gd fmla="val 9965" name="adj"/>
            </a:avLst>
          </a:prstGeom>
          <a:noFill/>
          <a:ln>
            <a:noFill/>
          </a:ln>
          <a:effectLst>
            <a:outerShdw blurRad="101600" rotWithShape="0" algn="t" dir="5400000" dist="38100">
              <a:srgbClr val="000000">
                <a:alpha val="63919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598885" y="324824"/>
            <a:ext cx="4032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Nodes, Links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598869" y="812231"/>
            <a:ext cx="78570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●"/>
            </a:pPr>
            <a:r>
              <a:rPr lang="en"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Nodes: People (Cast, Directors) and Movies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○"/>
            </a:pPr>
            <a:r>
              <a:rPr lang="en"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Total Number of Nodes = </a:t>
            </a: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35,133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●"/>
            </a:pPr>
            <a:r>
              <a:rPr lang="en"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Links: Represent the involvement of people in a Movie </a:t>
            </a:r>
            <a:endParaRPr sz="16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○"/>
            </a:pPr>
            <a:r>
              <a:rPr lang="en"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Total Number of Links = </a:t>
            </a: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49,577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A picture containing text, person&#10;&#10;Description automatically generated" id="162" name="Google Shape;162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03" r="2794" t="0"/>
          <a:stretch/>
        </p:blipFill>
        <p:spPr>
          <a:xfrm>
            <a:off x="631105" y="2279177"/>
            <a:ext cx="1818000" cy="2384100"/>
          </a:xfrm>
          <a:prstGeom prst="roundRect">
            <a:avLst>
              <a:gd fmla="val 7823" name="adj"/>
            </a:avLst>
          </a:prstGeom>
          <a:noFill/>
          <a:ln>
            <a:noFill/>
          </a:ln>
          <a:effectLst>
            <a:outerShdw blurRad="177800" rotWithShape="0" algn="t" dir="5400000" dist="190500">
              <a:srgbClr val="000000">
                <a:alpha val="60000"/>
              </a:srgbClr>
            </a:outerShdw>
          </a:effectLst>
        </p:spPr>
      </p:pic>
      <p:pic>
        <p:nvPicPr>
          <p:cNvPr descr="Graphical user interface, application&#10;&#10;Description automatically generated" id="163" name="Google Shape;163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592" l="0" r="0" t="602"/>
          <a:stretch/>
        </p:blipFill>
        <p:spPr>
          <a:xfrm>
            <a:off x="2819712" y="2279177"/>
            <a:ext cx="1818000" cy="2384100"/>
          </a:xfrm>
          <a:prstGeom prst="roundRect">
            <a:avLst>
              <a:gd fmla="val 7594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0"/>
              </a:srgbClr>
            </a:outerShdw>
          </a:effectLst>
        </p:spPr>
      </p:pic>
      <p:pic>
        <p:nvPicPr>
          <p:cNvPr descr="A picture containing text, person, floor, silhouette&#10;&#10;Description automatically generated" id="164" name="Google Shape;164;p2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4792" r="4783" t="0"/>
          <a:stretch/>
        </p:blipFill>
        <p:spPr>
          <a:xfrm>
            <a:off x="5008319" y="2279177"/>
            <a:ext cx="1818000" cy="2384100"/>
          </a:xfrm>
          <a:prstGeom prst="roundRect">
            <a:avLst>
              <a:gd fmla="val 8967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0"/>
              </a:srgbClr>
            </a:outerShdw>
          </a:effectLst>
        </p:spPr>
      </p:pic>
      <p:pic>
        <p:nvPicPr>
          <p:cNvPr descr="A group of people posing for a photo&#10;&#10;Description automatically generated with medium confidence" id="165" name="Google Shape;165;p2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3358" l="0" r="0" t="3358"/>
          <a:stretch/>
        </p:blipFill>
        <p:spPr>
          <a:xfrm>
            <a:off x="7196925" y="2279177"/>
            <a:ext cx="1818000" cy="2384100"/>
          </a:xfrm>
          <a:prstGeom prst="roundRect">
            <a:avLst>
              <a:gd fmla="val 9058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0"/>
              </a:srgbClr>
            </a:outerShdw>
          </a:effectLst>
        </p:spPr>
      </p:pic>
      <p:sp>
        <p:nvSpPr>
          <p:cNvPr id="166" name="Google Shape;166;p29"/>
          <p:cNvSpPr/>
          <p:nvPr/>
        </p:nvSpPr>
        <p:spPr>
          <a:xfrm>
            <a:off x="631075" y="2279175"/>
            <a:ext cx="1818000" cy="2384100"/>
          </a:xfrm>
          <a:prstGeom prst="roundRect">
            <a:avLst>
              <a:gd fmla="val 7521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74415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109843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145272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80700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70424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1180122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1532875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836478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1893677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2819727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2932756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3287041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3641327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3995612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859031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3368729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3721481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3025085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4082284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5008319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5121363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5475648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5829933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6184219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5047638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5557336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5910088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5213692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6270890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9"/>
          <p:cNvCxnSpPr/>
          <p:nvPr/>
        </p:nvCxnSpPr>
        <p:spPr>
          <a:xfrm>
            <a:off x="752638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752638" y="4162505"/>
            <a:ext cx="4710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2941888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2941888" y="4162505"/>
            <a:ext cx="9402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29"/>
          <p:cNvCxnSpPr/>
          <p:nvPr/>
        </p:nvCxnSpPr>
        <p:spPr>
          <a:xfrm>
            <a:off x="5121363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29"/>
          <p:cNvCxnSpPr/>
          <p:nvPr/>
        </p:nvCxnSpPr>
        <p:spPr>
          <a:xfrm>
            <a:off x="5121363" y="4162505"/>
            <a:ext cx="1485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9"/>
          <p:cNvSpPr txBox="1"/>
          <p:nvPr/>
        </p:nvSpPr>
        <p:spPr>
          <a:xfrm>
            <a:off x="670432" y="3631063"/>
            <a:ext cx="587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NARCOS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860850" y="3631075"/>
            <a:ext cx="620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ARCANE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5050064" y="3631063"/>
            <a:ext cx="102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COWBOY BEBOP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7196925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7315604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766989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802417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837846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7241879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751577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8104329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7407933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8465132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29"/>
          <p:cNvCxnSpPr/>
          <p:nvPr/>
        </p:nvCxnSpPr>
        <p:spPr>
          <a:xfrm>
            <a:off x="7324736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29"/>
          <p:cNvCxnSpPr/>
          <p:nvPr/>
        </p:nvCxnSpPr>
        <p:spPr>
          <a:xfrm>
            <a:off x="7324736" y="4162505"/>
            <a:ext cx="12945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29"/>
          <p:cNvSpPr txBox="1"/>
          <p:nvPr/>
        </p:nvSpPr>
        <p:spPr>
          <a:xfrm>
            <a:off x="7248073" y="3631063"/>
            <a:ext cx="620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LUCIFER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598885" y="324824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627450" y="1090475"/>
            <a:ext cx="78891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●"/>
            </a:pPr>
            <a:r>
              <a:rPr b="0" i="0" lang="en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Dataset link: </a:t>
            </a:r>
            <a:r>
              <a:rPr b="0" i="0" lang="en" sz="1600" u="sng" cap="none" strike="noStrike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3"/>
              </a:rPr>
              <a:t>Netflix Movies and TV Shows</a:t>
            </a:r>
            <a:r>
              <a:rPr b="0" i="0" lang="en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(last updated 2021)</a:t>
            </a:r>
            <a:endParaRPr b="0" i="0" sz="16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Char char="●"/>
            </a:pPr>
            <a:r>
              <a:rPr lang="en"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Contains</a:t>
            </a:r>
            <a:r>
              <a:rPr b="0" i="0" lang="en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data on all TV Shows and Movies.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A picture containing text, person&#10;&#10;Description automatically generated" id="224" name="Google Shape;224;p3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800" r="2798" t="0"/>
          <a:stretch/>
        </p:blipFill>
        <p:spPr>
          <a:xfrm>
            <a:off x="631105" y="2279177"/>
            <a:ext cx="1818000" cy="2384100"/>
          </a:xfrm>
          <a:prstGeom prst="roundRect">
            <a:avLst>
              <a:gd fmla="val 7823" name="adj"/>
            </a:avLst>
          </a:prstGeom>
          <a:noFill/>
          <a:ln>
            <a:noFill/>
          </a:ln>
          <a:effectLst>
            <a:outerShdw blurRad="177800" rotWithShape="0" algn="t" dir="5400000" dist="190500">
              <a:srgbClr val="000000">
                <a:alpha val="60000"/>
              </a:srgbClr>
            </a:outerShdw>
          </a:effectLst>
        </p:spPr>
      </p:pic>
      <p:pic>
        <p:nvPicPr>
          <p:cNvPr descr="Graphical user interface, application&#10;&#10;Description automatically generated" id="225" name="Google Shape;225;p30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599" l="0" r="0" t="599"/>
          <a:stretch/>
        </p:blipFill>
        <p:spPr>
          <a:xfrm>
            <a:off x="2819712" y="2279177"/>
            <a:ext cx="1818000" cy="2384100"/>
          </a:xfrm>
          <a:prstGeom prst="roundRect">
            <a:avLst>
              <a:gd fmla="val 7594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2"/>
              </a:srgbClr>
            </a:outerShdw>
          </a:effectLst>
        </p:spPr>
      </p:pic>
      <p:pic>
        <p:nvPicPr>
          <p:cNvPr descr="A picture containing text, person, floor, silhouette&#10;&#10;Description automatically generated" id="226" name="Google Shape;226;p30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4789" r="4789" t="0"/>
          <a:stretch/>
        </p:blipFill>
        <p:spPr>
          <a:xfrm>
            <a:off x="5008319" y="2279177"/>
            <a:ext cx="1818000" cy="2384100"/>
          </a:xfrm>
          <a:prstGeom prst="roundRect">
            <a:avLst>
              <a:gd fmla="val 8967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2"/>
              </a:srgbClr>
            </a:outerShdw>
          </a:effectLst>
        </p:spPr>
      </p:pic>
      <p:pic>
        <p:nvPicPr>
          <p:cNvPr descr="A group of people posing for a photo&#10;&#10;Description automatically generated with medium confidence" id="227" name="Google Shape;227;p30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3359" l="0" r="0" t="3360"/>
          <a:stretch/>
        </p:blipFill>
        <p:spPr>
          <a:xfrm>
            <a:off x="7196925" y="2279177"/>
            <a:ext cx="1818000" cy="2384100"/>
          </a:xfrm>
          <a:prstGeom prst="roundRect">
            <a:avLst>
              <a:gd fmla="val 9058" name="adj"/>
            </a:avLst>
          </a:prstGeom>
          <a:noFill/>
          <a:ln>
            <a:noFill/>
          </a:ln>
          <a:effectLst>
            <a:outerShdw blurRad="114300" rotWithShape="0" algn="t" dir="5400000" dist="63500">
              <a:srgbClr val="000000">
                <a:alpha val="45882"/>
              </a:srgbClr>
            </a:outerShdw>
          </a:effectLst>
        </p:spPr>
      </p:pic>
      <p:sp>
        <p:nvSpPr>
          <p:cNvPr id="228" name="Google Shape;228;p30"/>
          <p:cNvSpPr/>
          <p:nvPr/>
        </p:nvSpPr>
        <p:spPr>
          <a:xfrm>
            <a:off x="631075" y="2279175"/>
            <a:ext cx="1818000" cy="2384100"/>
          </a:xfrm>
          <a:prstGeom prst="roundRect">
            <a:avLst>
              <a:gd fmla="val 7521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74415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109843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145272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180700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670424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1180122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1532875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836478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893677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2819727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2932756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3287041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3641327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3995612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859031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3368729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3721481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3025085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4082284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5008319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5121363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5475648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5829933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6184219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5047638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5557336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5910088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5213692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6270890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30"/>
          <p:cNvCxnSpPr/>
          <p:nvPr/>
        </p:nvCxnSpPr>
        <p:spPr>
          <a:xfrm>
            <a:off x="752638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752638" y="4162505"/>
            <a:ext cx="4710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30"/>
          <p:cNvCxnSpPr/>
          <p:nvPr/>
        </p:nvCxnSpPr>
        <p:spPr>
          <a:xfrm>
            <a:off x="2941888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2941888" y="4162505"/>
            <a:ext cx="9402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5121363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p30"/>
          <p:cNvCxnSpPr/>
          <p:nvPr/>
        </p:nvCxnSpPr>
        <p:spPr>
          <a:xfrm>
            <a:off x="5121363" y="4162505"/>
            <a:ext cx="1485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30"/>
          <p:cNvSpPr txBox="1"/>
          <p:nvPr/>
        </p:nvSpPr>
        <p:spPr>
          <a:xfrm>
            <a:off x="670432" y="3631063"/>
            <a:ext cx="587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NARCOS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2860850" y="3631075"/>
            <a:ext cx="620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ARCANE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5050064" y="3631063"/>
            <a:ext cx="102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COWBOY BEBOP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7196925" y="2279175"/>
            <a:ext cx="1818000" cy="2383800"/>
          </a:xfrm>
          <a:prstGeom prst="roundRect">
            <a:avLst>
              <a:gd fmla="val 8060" name="adj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7315604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766989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8024175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8378460" y="3828814"/>
            <a:ext cx="240900" cy="228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7241879" y="4213036"/>
            <a:ext cx="175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7751577" y="3913529"/>
            <a:ext cx="77435" cy="58875"/>
          </a:xfrm>
          <a:custGeom>
            <a:rect b="b" l="l" r="r" t="t"/>
            <a:pathLst>
              <a:path extrusionOk="0" h="356" w="444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8104329" y="3906623"/>
            <a:ext cx="80500" cy="72686"/>
          </a:xfrm>
          <a:custGeom>
            <a:rect b="b" l="l" r="r" t="t"/>
            <a:pathLst>
              <a:path extrusionOk="0" h="443" w="461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7407933" y="3909219"/>
            <a:ext cx="56150" cy="67496"/>
          </a:xfrm>
          <a:custGeom>
            <a:rect b="b" l="l" r="r" t="t"/>
            <a:pathLst>
              <a:path extrusionOk="0" h="311" w="249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8465132" y="3906260"/>
            <a:ext cx="67467" cy="73413"/>
          </a:xfrm>
          <a:custGeom>
            <a:rect b="b" l="l" r="r" t="t"/>
            <a:pathLst>
              <a:path extrusionOk="0" h="444" w="39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30"/>
          <p:cNvCxnSpPr/>
          <p:nvPr/>
        </p:nvCxnSpPr>
        <p:spPr>
          <a:xfrm>
            <a:off x="7324736" y="4161267"/>
            <a:ext cx="1559100" cy="0"/>
          </a:xfrm>
          <a:prstGeom prst="straightConnector1">
            <a:avLst/>
          </a:prstGeom>
          <a:noFill/>
          <a:ln cap="rnd" cmpd="sng" w="44450">
            <a:solidFill>
              <a:srgbClr val="E50914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30"/>
          <p:cNvCxnSpPr/>
          <p:nvPr/>
        </p:nvCxnSpPr>
        <p:spPr>
          <a:xfrm>
            <a:off x="7324736" y="4162505"/>
            <a:ext cx="1294500" cy="0"/>
          </a:xfrm>
          <a:prstGeom prst="straightConnector1">
            <a:avLst/>
          </a:prstGeom>
          <a:noFill/>
          <a:ln cap="rnd" cmpd="sng" w="44450">
            <a:solidFill>
              <a:srgbClr val="E5091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30"/>
          <p:cNvSpPr txBox="1"/>
          <p:nvPr/>
        </p:nvSpPr>
        <p:spPr>
          <a:xfrm>
            <a:off x="7248073" y="3631063"/>
            <a:ext cx="620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LUCIFER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/>
        </p:nvSpPr>
        <p:spPr>
          <a:xfrm>
            <a:off x="598885" y="325399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DATASET </a:t>
            </a: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⇒ NETWORK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81875" y="3284275"/>
            <a:ext cx="8180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GEXF (Graph Exchange XML Format), type of XML-based format for storing graphs.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Light"/>
              <a:buChar char="●"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These files are used by GEPHI to render graphs and create adequate visualizations.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481875" y="1409050"/>
            <a:ext cx="1353600" cy="1347000"/>
          </a:xfrm>
          <a:prstGeom prst="roundRect">
            <a:avLst>
              <a:gd fmla="val 16667" name="adj"/>
            </a:avLst>
          </a:prstGeom>
          <a:solidFill>
            <a:srgbClr val="E509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Raw Dataset (CSV)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5107633" y="1409050"/>
            <a:ext cx="1353600" cy="1347000"/>
          </a:xfrm>
          <a:prstGeom prst="roundRect">
            <a:avLst>
              <a:gd fmla="val 16667" name="adj"/>
            </a:avLst>
          </a:prstGeom>
          <a:solidFill>
            <a:srgbClr val="E509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GEXF File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2794754" y="1409050"/>
            <a:ext cx="1353600" cy="1347000"/>
          </a:xfrm>
          <a:prstGeom prst="roundRect">
            <a:avLst>
              <a:gd fmla="val 16667" name="adj"/>
            </a:avLst>
          </a:prstGeom>
          <a:solidFill>
            <a:srgbClr val="E509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Clean Data (JSON)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988569" y="1720417"/>
            <a:ext cx="598500" cy="724200"/>
          </a:xfrm>
          <a:prstGeom prst="rightArrow">
            <a:avLst>
              <a:gd fmla="val 33816" name="adj1"/>
              <a:gd fmla="val 5000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4356073" y="1720417"/>
            <a:ext cx="598500" cy="724200"/>
          </a:xfrm>
          <a:prstGeom prst="rightArrow">
            <a:avLst>
              <a:gd fmla="val 33816" name="adj1"/>
              <a:gd fmla="val 5000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6585623" y="1720442"/>
            <a:ext cx="598500" cy="724200"/>
          </a:xfrm>
          <a:prstGeom prst="rightArrow">
            <a:avLst>
              <a:gd fmla="val 33816" name="adj1"/>
              <a:gd fmla="val 5000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7308533" y="1409050"/>
            <a:ext cx="1353600" cy="1347000"/>
          </a:xfrm>
          <a:prstGeom prst="roundRect">
            <a:avLst>
              <a:gd fmla="val 16667" name="adj"/>
            </a:avLst>
          </a:prstGeom>
          <a:solidFill>
            <a:srgbClr val="E509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GEPHI</a:t>
            </a: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Network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598875" y="4741000"/>
            <a:ext cx="7147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Ref: </a:t>
            </a:r>
            <a:r>
              <a:rPr lang="en" sz="900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3"/>
              </a:rPr>
              <a:t>https://www.maplesoft.com/support/help/maple/view.aspx?path=Formats%2FGEXF</a:t>
            </a:r>
            <a:endParaRPr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598865" y="324825"/>
            <a:ext cx="793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Raw Data (CSV)</a:t>
            </a:r>
            <a:endParaRPr b="1" i="0" sz="2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25" y="904125"/>
            <a:ext cx="6909573" cy="26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711925" y="3739975"/>
            <a:ext cx="5718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</a:pPr>
            <a:r>
              <a:rPr lang="e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Remove TV Shows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</a:pPr>
            <a:r>
              <a:rPr lang="e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Remove irrelevant fields (show_id, country, description)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</a:pPr>
            <a:r>
              <a:rPr lang="e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Separate directors and cast to create individual nodes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/>
        </p:nvSpPr>
        <p:spPr>
          <a:xfrm>
            <a:off x="598885" y="286574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4269" r="0" t="0"/>
          <a:stretch/>
        </p:blipFill>
        <p:spPr>
          <a:xfrm>
            <a:off x="5108100" y="596000"/>
            <a:ext cx="3433426" cy="433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75" y="774025"/>
            <a:ext cx="3721351" cy="25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75" y="3395789"/>
            <a:ext cx="3721351" cy="164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598885" y="242699"/>
            <a:ext cx="40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GEXF File Creation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75" y="836125"/>
            <a:ext cx="5055175" cy="36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4">
            <a:alphaModFix/>
          </a:blip>
          <a:srcRect b="0" l="0" r="20274" t="0"/>
          <a:stretch/>
        </p:blipFill>
        <p:spPr>
          <a:xfrm>
            <a:off x="6213625" y="1322637"/>
            <a:ext cx="2227450" cy="24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598875" y="324825"/>
            <a:ext cx="5226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Network </a:t>
            </a: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Visualizations (GEPHI)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25" y="2177801"/>
            <a:ext cx="7128325" cy="27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38" y="4040598"/>
            <a:ext cx="2316100" cy="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643497" y="861800"/>
            <a:ext cx="3522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●"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 </a:t>
            </a: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is used to differentiate between nodes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○"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Movies →Orange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○"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Actors → V</a:t>
            </a: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iolet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○"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</a:t>
            </a: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irectors (green)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4343500" y="861800"/>
            <a:ext cx="3949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●"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Size </a:t>
            </a: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is used to represent the degree of the node. 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Light"/>
              <a:buChar char="○"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Higher Degree ⇒ Higher Collaboration ⇒ Bigger Node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/>
        </p:nvSpPr>
        <p:spPr>
          <a:xfrm>
            <a:off x="598872" y="324825"/>
            <a:ext cx="382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Network </a:t>
            </a: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Visualizations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0" name="Google Shape;330;p36"/>
          <p:cNvGrpSpPr/>
          <p:nvPr/>
        </p:nvGrpSpPr>
        <p:grpSpPr>
          <a:xfrm>
            <a:off x="300350" y="504050"/>
            <a:ext cx="8630200" cy="4178413"/>
            <a:chOff x="300350" y="504050"/>
            <a:chExt cx="8630200" cy="4178413"/>
          </a:xfrm>
        </p:grpSpPr>
        <p:pic>
          <p:nvPicPr>
            <p:cNvPr id="331" name="Google Shape;3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5113800" y="797287"/>
              <a:ext cx="3722499" cy="3911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6"/>
            <p:cNvSpPr/>
            <p:nvPr/>
          </p:nvSpPr>
          <p:spPr>
            <a:xfrm>
              <a:off x="5102600" y="1844088"/>
              <a:ext cx="571500" cy="18174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3" name="Google Shape;33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350" y="823138"/>
              <a:ext cx="3824100" cy="385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6"/>
            <p:cNvSpPr/>
            <p:nvPr/>
          </p:nvSpPr>
          <p:spPr>
            <a:xfrm>
              <a:off x="4306200" y="2501388"/>
              <a:ext cx="531600" cy="502800"/>
            </a:xfrm>
            <a:prstGeom prst="rightArrow">
              <a:avLst>
                <a:gd fmla="val 33816" name="adj1"/>
                <a:gd fmla="val 50000" name="adj2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5" name="Google Shape;33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0825" y="504050"/>
              <a:ext cx="1729726" cy="38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19550" y="517637"/>
              <a:ext cx="806770" cy="3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